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5" r:id="rId8"/>
    <p:sldId id="266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explosion val="50"/>
          <c:dPt>
            <c:idx val="2"/>
            <c:explosion val="53"/>
          </c:dPt>
          <c:dLbls>
            <c:dLbl>
              <c:idx val="4"/>
              <c:layout>
                <c:manualLayout>
                  <c:x val="3.3639143730886875E-2"/>
                  <c:y val="-3.96826959130109E-2"/>
                </c:manualLayout>
              </c:layout>
              <c:dLblPos val="outEnd"/>
              <c:showLegendKey val="1"/>
              <c:showVal val="1"/>
            </c:dLbl>
            <c:dLbl>
              <c:idx val="5"/>
              <c:layout>
                <c:manualLayout>
                  <c:x val="0.16055045871559648"/>
                  <c:y val="-3.9682539682539715E-3"/>
                </c:manualLayout>
              </c:layout>
              <c:dLblPos val="outEnd"/>
              <c:showLegendKey val="1"/>
              <c:showVal val="1"/>
            </c:dLbl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dLblPos val="outEnd"/>
            <c:showLegendKey val="1"/>
            <c:showVal val="1"/>
            <c:showLeaderLines val="1"/>
          </c:dLbls>
          <c:cat>
            <c:strRef>
              <c:f>'Gen Fund'!$A$3:$B$8</c:f>
              <c:strCache>
                <c:ptCount val="6"/>
                <c:pt idx="0">
                  <c:v>   1.  Payroll Costs</c:v>
                </c:pt>
                <c:pt idx="1">
                  <c:v>   2.  Contracted Services</c:v>
                </c:pt>
                <c:pt idx="2">
                  <c:v>   3.  Supplies and Materials</c:v>
                </c:pt>
                <c:pt idx="3">
                  <c:v>   4.  Other Operating Costs</c:v>
                </c:pt>
                <c:pt idx="4">
                  <c:v>   5.  Debt Service</c:v>
                </c:pt>
                <c:pt idx="5">
                  <c:v>  6.   Capital Outlay</c:v>
                </c:pt>
              </c:strCache>
            </c:strRef>
          </c:cat>
          <c:val>
            <c:numRef>
              <c:f>'Gen Fund'!$G$3:$G$8</c:f>
              <c:numCache>
                <c:formatCode>0.0%</c:formatCode>
                <c:ptCount val="6"/>
                <c:pt idx="0">
                  <c:v>0.81563885322756013</c:v>
                </c:pt>
                <c:pt idx="1">
                  <c:v>9.6746179300824159E-2</c:v>
                </c:pt>
                <c:pt idx="2">
                  <c:v>5.5418519668337309E-2</c:v>
                </c:pt>
                <c:pt idx="3">
                  <c:v>2.523262290669312E-2</c:v>
                </c:pt>
                <c:pt idx="4">
                  <c:v>2.885031575585954E-3</c:v>
                </c:pt>
                <c:pt idx="5">
                  <c:v>4.0787933209999313E-3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'Gen Fund'!$A$3:$B$8</c:f>
              <c:strCache>
                <c:ptCount val="6"/>
                <c:pt idx="0">
                  <c:v>   1.  Payroll Costs</c:v>
                </c:pt>
                <c:pt idx="1">
                  <c:v>   2.  Contracted Services</c:v>
                </c:pt>
                <c:pt idx="2">
                  <c:v>   3.  Supplies and Materials</c:v>
                </c:pt>
                <c:pt idx="3">
                  <c:v>   4.  Other Operating Costs</c:v>
                </c:pt>
                <c:pt idx="4">
                  <c:v>   5.  Debt Service</c:v>
                </c:pt>
                <c:pt idx="5">
                  <c:v>  6.   Capital Outlay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31888559801586"/>
          <c:y val="0.20364145502938893"/>
          <c:w val="0.358462824890252"/>
          <c:h val="0.59271708994122163"/>
        </c:manualLayout>
      </c:layout>
      <c:txPr>
        <a:bodyPr/>
        <a:lstStyle/>
        <a:p>
          <a:pPr rtl="0">
            <a:defRPr sz="1800" b="1" i="0" baseline="0"/>
          </a:pPr>
          <a:endParaRPr lang="en-U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FF5E48-355D-47F8-ABA9-971E6497E75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3D534E-BB35-4E3D-8AAA-01291E69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F5E48-355D-47F8-ABA9-971E6497E75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D534E-BB35-4E3D-8AAA-01291E69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F5E48-355D-47F8-ABA9-971E6497E75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D534E-BB35-4E3D-8AAA-01291E69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F5E48-355D-47F8-ABA9-971E6497E75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D534E-BB35-4E3D-8AAA-01291E69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F5E48-355D-47F8-ABA9-971E6497E75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D534E-BB35-4E3D-8AAA-01291E69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F5E48-355D-47F8-ABA9-971E6497E75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D534E-BB35-4E3D-8AAA-01291E69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F5E48-355D-47F8-ABA9-971E6497E75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D534E-BB35-4E3D-8AAA-01291E69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F5E48-355D-47F8-ABA9-971E6497E75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D534E-BB35-4E3D-8AAA-01291E69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FF5E48-355D-47F8-ABA9-971E6497E75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D534E-BB35-4E3D-8AAA-01291E69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BFF5E48-355D-47F8-ABA9-971E6497E75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3D534E-BB35-4E3D-8AAA-01291E69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FF5E48-355D-47F8-ABA9-971E6497E75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3D534E-BB35-4E3D-8AAA-01291E6924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BFF5E48-355D-47F8-ABA9-971E6497E75D}" type="datetimeFigureOut">
              <a:rPr lang="en-US" smtClean="0"/>
              <a:pPr/>
              <a:t>8/18/2010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3D534E-BB35-4E3D-8AAA-01291E6924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College Station ISD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2010-2011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/>
          <a:lstStyle/>
          <a:p>
            <a:r>
              <a:rPr lang="en-US" dirty="0" smtClean="0"/>
              <a:t>Work begins in January</a:t>
            </a:r>
          </a:p>
          <a:p>
            <a:r>
              <a:rPr lang="en-US" dirty="0" smtClean="0"/>
              <a:t>Receive input from all Principals, Directors and District Administrators</a:t>
            </a:r>
          </a:p>
          <a:p>
            <a:r>
              <a:rPr lang="en-US" dirty="0" smtClean="0"/>
              <a:t>School Board Workshops - May through August</a:t>
            </a:r>
          </a:p>
          <a:p>
            <a:r>
              <a:rPr lang="en-US" dirty="0" smtClean="0"/>
              <a:t>Adjustments due to changes in projected revenues and expenditures</a:t>
            </a:r>
          </a:p>
          <a:p>
            <a:r>
              <a:rPr lang="en-US" dirty="0" smtClean="0"/>
              <a:t>Tax roll certification in early August</a:t>
            </a:r>
          </a:p>
          <a:p>
            <a:r>
              <a:rPr lang="en-US" dirty="0" smtClean="0"/>
              <a:t>Adoption of Budget and Tax Rate in August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Budget Preparation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Success each Life… each Day….each Hour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Additions</a:t>
            </a:r>
          </a:p>
          <a:p>
            <a:pPr lvl="1"/>
            <a:r>
              <a:rPr lang="en-US" sz="3200" dirty="0" smtClean="0"/>
              <a:t>18 teachers due to growth and state mandate</a:t>
            </a:r>
          </a:p>
          <a:p>
            <a:pPr lvl="2"/>
            <a:r>
              <a:rPr lang="en-US" sz="3200" dirty="0" smtClean="0"/>
              <a:t>22:1 in grades K – 4</a:t>
            </a:r>
          </a:p>
          <a:p>
            <a:pPr lvl="2"/>
            <a:r>
              <a:rPr lang="en-US" sz="3200" dirty="0" smtClean="0"/>
              <a:t>Implementation of state mandated 4 X 4 High School graduation requirements.</a:t>
            </a:r>
          </a:p>
          <a:p>
            <a:pPr lvl="2">
              <a:buNone/>
            </a:pPr>
            <a:endParaRPr lang="en-US" sz="3200" dirty="0" smtClean="0"/>
          </a:p>
          <a:p>
            <a:pPr lvl="1"/>
            <a:r>
              <a:rPr lang="en-US" sz="3200" dirty="0" smtClean="0"/>
              <a:t>1% or $350 annual pay raise for employees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21291"/>
          </a:xfrm>
        </p:spPr>
        <p:txBody>
          <a:bodyPr/>
          <a:lstStyle/>
          <a:p>
            <a:r>
              <a:rPr lang="en-US" sz="4000" dirty="0" smtClean="0"/>
              <a:t>Capital Outlay/ Projects</a:t>
            </a:r>
          </a:p>
          <a:p>
            <a:r>
              <a:rPr lang="en-US" sz="4000" dirty="0" smtClean="0"/>
              <a:t>Transportation costs</a:t>
            </a:r>
          </a:p>
          <a:p>
            <a:r>
              <a:rPr lang="en-US" sz="4000" dirty="0" smtClean="0"/>
              <a:t>Substitute payroll costs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$74,517, 382 Maintenance and Operations</a:t>
            </a:r>
          </a:p>
          <a:p>
            <a:pPr lvl="1"/>
            <a:r>
              <a:rPr lang="en-US" sz="2800" dirty="0" smtClean="0"/>
              <a:t>$60,779,272 payroll</a:t>
            </a:r>
          </a:p>
          <a:p>
            <a:pPr lvl="1"/>
            <a:r>
              <a:rPr lang="en-US" sz="2800" dirty="0" smtClean="0"/>
              <a:t>Chapter 41 recapture payment of $1,299,159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sz="3200" dirty="0" smtClean="0"/>
              <a:t>State Fiscal Stabilization Fund (</a:t>
            </a:r>
            <a:r>
              <a:rPr lang="en-US" sz="2400" dirty="0" smtClean="0"/>
              <a:t>stimulus funds)</a:t>
            </a:r>
          </a:p>
          <a:p>
            <a:pPr lvl="1"/>
            <a:r>
              <a:rPr lang="en-US" sz="2800" dirty="0" smtClean="0"/>
              <a:t>An additional $2,659,907 for payroll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Fund Budget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52400" y="152400"/>
          <a:ext cx="8610600" cy="640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College</a:t>
            </a:r>
            <a:r>
              <a:rPr lang="en-US" dirty="0" smtClean="0"/>
              <a:t> </a:t>
            </a:r>
            <a:r>
              <a:rPr lang="en-US" sz="6000" dirty="0" smtClean="0"/>
              <a:t>Station ISD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Tax Rate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2010-2011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1,027 School Districts self reported their </a:t>
            </a:r>
            <a:r>
              <a:rPr lang="en-US" sz="3200" dirty="0" err="1" smtClean="0"/>
              <a:t>M&amp;O</a:t>
            </a:r>
            <a:r>
              <a:rPr lang="en-US" sz="3200" dirty="0" smtClean="0"/>
              <a:t> tax rates for the 2009-10 school year.</a:t>
            </a:r>
          </a:p>
          <a:p>
            <a:endParaRPr lang="en-US" sz="3200" dirty="0" smtClean="0"/>
          </a:p>
          <a:p>
            <a:r>
              <a:rPr lang="en-US" sz="3200" b="1" dirty="0" smtClean="0"/>
              <a:t>Only 75 districts reported </a:t>
            </a:r>
            <a:r>
              <a:rPr lang="en-US" sz="3200" b="1" dirty="0" err="1" smtClean="0"/>
              <a:t>M&amp;O</a:t>
            </a:r>
            <a:r>
              <a:rPr lang="en-US" sz="3200" b="1" dirty="0" smtClean="0"/>
              <a:t> tax rates equal to or less than CSISD rate of $1.00005.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951 reported tax rates above the CSISD rate.</a:t>
            </a:r>
          </a:p>
          <a:p>
            <a:pPr lvl="1"/>
            <a:r>
              <a:rPr lang="en-US" sz="2800" dirty="0" smtClean="0"/>
              <a:t>241 reported tax rates greater than $1.04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Texas Public School Tax Rates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/>
              <a:t>$ 1.00005      </a:t>
            </a:r>
            <a:r>
              <a:rPr lang="en-US" sz="4000" dirty="0"/>
              <a:t> for the purpose of maintenance and </a:t>
            </a:r>
            <a:r>
              <a:rPr lang="en-US" sz="4000" dirty="0" smtClean="0"/>
              <a:t>operations, </a:t>
            </a:r>
            <a:r>
              <a:rPr lang="en-US" sz="4000" dirty="0"/>
              <a:t>and   </a:t>
            </a:r>
            <a:endParaRPr lang="en-US" sz="4000" dirty="0" smtClean="0"/>
          </a:p>
          <a:p>
            <a:r>
              <a:rPr lang="en-US" sz="4000" b="1" u="sng" dirty="0" smtClean="0"/>
              <a:t>$ </a:t>
            </a:r>
            <a:r>
              <a:rPr lang="en-US" sz="4000" b="1" u="sng" dirty="0"/>
              <a:t>0.309883      </a:t>
            </a:r>
            <a:r>
              <a:rPr lang="en-US" sz="4000" dirty="0"/>
              <a:t> for the purpose of payment of principal and interest on debts. </a:t>
            </a:r>
            <a:endParaRPr lang="en-US" sz="4000" dirty="0" smtClean="0"/>
          </a:p>
          <a:p>
            <a:r>
              <a:rPr lang="en-US" sz="4000" dirty="0" smtClean="0"/>
              <a:t>A total tax rate of $ </a:t>
            </a:r>
            <a:r>
              <a:rPr lang="en-US" sz="4000" b="1" u="sng" dirty="0" smtClean="0"/>
              <a:t>1.30993</a:t>
            </a:r>
            <a:r>
              <a:rPr lang="en-US" sz="4000" dirty="0" smtClean="0"/>
              <a:t> </a:t>
            </a:r>
            <a:r>
              <a:rPr lang="en-US" sz="4000" dirty="0"/>
              <a:t>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</TotalTime>
  <Words>230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College Station ISD Budget</vt:lpstr>
      <vt:lpstr>Budget Preparation  Success each Life… each Day….each Hour </vt:lpstr>
      <vt:lpstr>ADDITIONS</vt:lpstr>
      <vt:lpstr>REDUCTIONS</vt:lpstr>
      <vt:lpstr>General Fund Budget</vt:lpstr>
      <vt:lpstr>Slide 6</vt:lpstr>
      <vt:lpstr>College Station ISD Tax Rate</vt:lpstr>
      <vt:lpstr>Texas Public School Tax Rates</vt:lpstr>
      <vt:lpstr>Tax Rate</vt:lpstr>
    </vt:vector>
  </TitlesOfParts>
  <Company>CSISD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Station ISD Budget</dc:title>
  <dc:creator>hrlaptop</dc:creator>
  <cp:lastModifiedBy>bfrench</cp:lastModifiedBy>
  <cp:revision>26</cp:revision>
  <dcterms:created xsi:type="dcterms:W3CDTF">2010-08-17T00:58:52Z</dcterms:created>
  <dcterms:modified xsi:type="dcterms:W3CDTF">2010-08-18T15:38:30Z</dcterms:modified>
</cp:coreProperties>
</file>